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281" r:id="rId6"/>
    <p:sldId id="262" r:id="rId7"/>
    <p:sldId id="279" r:id="rId8"/>
    <p:sldId id="278" r:id="rId9"/>
    <p:sldId id="280" r:id="rId10"/>
    <p:sldId id="263" r:id="rId11"/>
    <p:sldId id="264" r:id="rId12"/>
    <p:sldId id="267" r:id="rId13"/>
    <p:sldId id="265" r:id="rId14"/>
    <p:sldId id="268" r:id="rId15"/>
    <p:sldId id="266" r:id="rId16"/>
  </p:sldIdLst>
  <p:sldSz cx="9144000" cy="5143500" type="screen16x9"/>
  <p:notesSz cx="6858000" cy="9144000"/>
  <p:embeddedFontLst>
    <p:embeddedFont>
      <p:font typeface="Rubik" panose="020B0604020202020204" charset="-79"/>
      <p:regular r:id="rId18"/>
      <p:bold r:id="rId19"/>
      <p:italic r:id="rId20"/>
      <p:boldItalic r:id="rId21"/>
    </p:embeddedFont>
    <p:embeddedFont>
      <p:font typeface="Rubik Light" panose="020B0604020202020204" charset="-79"/>
      <p:regular r:id="rId22"/>
      <p:bold r:id="rId23"/>
      <p:italic r:id="rId24"/>
      <p:boldItalic r:id="rId25"/>
    </p:embeddedFont>
    <p:embeddedFont>
      <p:font typeface="Rubik Medium" panose="020B0604020202020204" charset="-79"/>
      <p:regular r:id="rId26"/>
      <p:bold r:id="rId27"/>
      <p:italic r:id="rId28"/>
      <p:boldItalic r:id="rId29"/>
    </p:embeddedFont>
    <p:embeddedFont>
      <p:font typeface="Rubik SemiBold" panose="020B0604020202020204" charset="-79"/>
      <p:regular r:id="rId30"/>
      <p:bold r:id="rId31"/>
      <p:italic r:id="rId32"/>
      <p:boldItalic r:id="rId33"/>
    </p:embeddedFont>
    <p:embeddedFont>
      <p:font typeface="Yu Gothic UI" panose="020B0500000000000000" pitchFamily="34" charset="-128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i1nl8uAJepcjcA2CnLI/GAkZtj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202" autoAdjust="0"/>
  </p:normalViewPr>
  <p:slideViewPr>
    <p:cSldViewPr snapToGrid="0">
      <p:cViewPr varScale="1">
        <p:scale>
          <a:sx n="76" d="100"/>
          <a:sy n="76" d="100"/>
        </p:scale>
        <p:origin x="115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89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83138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76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1718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5730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719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ookerstudio.google.com/reporting/03c85db3-1cc2-4253-81a6-7b005b8762a6" TargetMode="Externa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mailto:jessicaelizabethreksoraharjo@gmail.com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linkedin.com/in/jessica-elizabeth-reksoraharj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517900" y="1494599"/>
            <a:ext cx="6239100" cy="141574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ID" sz="4000" b="1" dirty="0">
                <a:solidFill>
                  <a:schemeClr val="lt1"/>
                </a:solidFill>
                <a:latin typeface="Rubik"/>
                <a:cs typeface="Rubik"/>
              </a:rPr>
              <a:t>Kimia </a:t>
            </a:r>
            <a:r>
              <a:rPr lang="en-ID" sz="4000" b="1" dirty="0" err="1">
                <a:solidFill>
                  <a:schemeClr val="lt1"/>
                </a:solidFill>
                <a:latin typeface="Rubik"/>
                <a:cs typeface="Rubik"/>
              </a:rPr>
              <a:t>Farma</a:t>
            </a:r>
            <a:r>
              <a:rPr lang="en-ID" sz="4000" b="1" dirty="0">
                <a:solidFill>
                  <a:schemeClr val="lt1"/>
                </a:solidFill>
                <a:latin typeface="Rubik"/>
                <a:cs typeface="Rubik"/>
              </a:rPr>
              <a:t> Business Performance Analytics </a:t>
            </a:r>
            <a:endParaRPr sz="4000" b="1" dirty="0">
              <a:solidFill>
                <a:schemeClr val="lt1"/>
              </a:solidFill>
              <a:latin typeface="Rubik"/>
              <a:cs typeface="Rubik"/>
              <a:sym typeface="Rubik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517900" y="2960965"/>
            <a:ext cx="728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Kimia Farma </a:t>
            </a:r>
            <a:r>
              <a:rPr lang="en" sz="2500" b="0" i="0" u="none" strike="noStrike" cap="none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- </a:t>
            </a:r>
            <a:r>
              <a:rPr lang="en" sz="2500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Big Data Analytics</a:t>
            </a:r>
            <a:endParaRPr sz="2500" b="0" i="0" u="none" strike="noStrike" cap="none" dirty="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17899" y="3635762"/>
            <a:ext cx="5600679" cy="95407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Jessica Elizabeth Reksoraharjo</a:t>
            </a:r>
            <a:endParaRPr sz="3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61" name="Google Shape;6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0825" y="133900"/>
            <a:ext cx="1581660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2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Tabel Analisa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1335962"/>
            <a:ext cx="8463000" cy="615523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 lang="en-ID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E8555-A5D6-BDA4-EFAF-809920E74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52338"/>
            <a:ext cx="3999900" cy="36391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Selanjutnya membuat tabel analisa 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berdasarkan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hasil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aggregasi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dari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ke-empat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tabel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yang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sudah</a:t>
            </a:r>
            <a:r>
              <a:rPr lang="en-ID" sz="1200" dirty="0"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diimport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sebelumnya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.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Berikut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ini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adalah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kolom-kolom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yang mandatory pada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tabel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tersebut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:</a:t>
            </a:r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transaction_id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kode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id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transaksi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</a:p>
          <a:p>
            <a:pPr marL="363538" indent="-363538"/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date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tanggal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transaksi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dilakukan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branch_id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kode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id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cabang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Kimia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Farma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branch_name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nama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cabang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Kimia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Farma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</a:p>
          <a:p>
            <a:pPr marL="363538" indent="-363538"/>
            <a:r>
              <a:rPr lang="fi-FI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kota : kota cabang Kimia Farma, </a:t>
            </a:r>
          </a:p>
          <a:p>
            <a:pPr marL="363538" indent="-363538"/>
            <a:r>
              <a:rPr lang="it-IT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provinsi : provinsi cabang Kimia Farma, </a:t>
            </a:r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rating_cabang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penilaian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konsumen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terhadap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cabang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Kimia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Farma</a:t>
            </a:r>
            <a:endParaRPr lang="en-ID" sz="1200" dirty="0"/>
          </a:p>
          <a:p>
            <a:pPr marL="363538" indent="-363538"/>
            <a:r>
              <a:rPr lang="en-US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customer_name</a:t>
            </a:r>
            <a:r>
              <a:rPr lang="en-US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Nama customer yang </a:t>
            </a:r>
            <a:r>
              <a:rPr lang="en-US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melakukan</a:t>
            </a:r>
            <a:r>
              <a:rPr lang="en-US" sz="1200" dirty="0"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transaksi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</a:t>
            </a:r>
            <a:endParaRPr lang="en-ID" sz="1200" dirty="0"/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product_id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kode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product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obat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</a:t>
            </a:r>
            <a:endParaRPr lang="en-ID" sz="1200" dirty="0"/>
          </a:p>
          <a:p>
            <a:pPr marL="363538" indent="-363538"/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product_name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nama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2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obat</a:t>
            </a:r>
            <a:r>
              <a:rPr lang="en-ID" sz="12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  <a:endParaRPr lang="en-ID" sz="1200" dirty="0"/>
          </a:p>
          <a:p>
            <a:pPr marL="139700" indent="0">
              <a:buNone/>
            </a:pPr>
            <a:endParaRPr lang="en-ID" sz="1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1894D-51D7-D506-6274-67BC60DF738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0" y="1335962"/>
            <a:ext cx="3999900" cy="3416400"/>
          </a:xfrm>
        </p:spPr>
        <p:txBody>
          <a:bodyPr>
            <a:normAutofit fontScale="85000" lnSpcReduction="10000"/>
          </a:bodyPr>
          <a:lstStyle/>
          <a:p>
            <a:pPr marL="363538" indent="-363538"/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actual_price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obat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  <a:endParaRPr lang="en-ID" sz="2000" dirty="0"/>
          </a:p>
          <a:p>
            <a:pPr marL="363538" indent="-363538"/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discount_percentage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Persentase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diskon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yang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diberikan</a:t>
            </a:r>
            <a:r>
              <a:rPr lang="en-ID" sz="1400" dirty="0">
                <a:latin typeface="Yu Gothic UI" panose="020B0500000000000000" pitchFamily="34" charset="-128"/>
              </a:rPr>
              <a:t> 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pada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obat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  <a:endParaRPr lang="en-ID" sz="2000" dirty="0"/>
          </a:p>
          <a:p>
            <a:pPr marL="363538" indent="-363538"/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persentase_gross_laba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Persentase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yang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seharusnya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diterima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dari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obat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dengan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ketentuan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berikut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:</a:t>
            </a:r>
            <a:endParaRPr lang="en-ID" sz="2000" dirty="0"/>
          </a:p>
          <a:p>
            <a:pPr marL="714375" indent="-350838">
              <a:buFont typeface="Wingdings" panose="05000000000000000000" pitchFamily="2" charset="2"/>
              <a:buChar char="§"/>
            </a:pP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&lt;= Rp 50.000 -&gt;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10%</a:t>
            </a:r>
            <a:endParaRPr lang="en-ID" sz="2000" dirty="0"/>
          </a:p>
          <a:p>
            <a:pPr marL="714375" indent="-350838">
              <a:buFont typeface="Wingdings" panose="05000000000000000000" pitchFamily="2" charset="2"/>
              <a:buChar char="§"/>
            </a:pP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&gt; Rp 50.000 - 100.000 -&gt;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15%</a:t>
            </a:r>
            <a:endParaRPr lang="en-ID" sz="2000" dirty="0"/>
          </a:p>
          <a:p>
            <a:pPr marL="714375" indent="-350838">
              <a:buFont typeface="Wingdings" panose="05000000000000000000" pitchFamily="2" charset="2"/>
              <a:buChar char="§"/>
            </a:pP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&gt; Rp 100.000 - 300.000 -&gt;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20%</a:t>
            </a:r>
            <a:endParaRPr lang="en-ID" sz="2000" dirty="0"/>
          </a:p>
          <a:p>
            <a:pPr marL="714375" indent="-350838">
              <a:buFont typeface="Wingdings" panose="05000000000000000000" pitchFamily="2" charset="2"/>
              <a:buChar char="§"/>
            </a:pP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&gt; Rp 300.000 - 500.000 -&gt;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25%</a:t>
            </a:r>
            <a:endParaRPr lang="en-ID" sz="2000" dirty="0"/>
          </a:p>
          <a:p>
            <a:pPr marL="714375" indent="-350838">
              <a:buFont typeface="Wingdings" panose="05000000000000000000" pitchFamily="2" charset="2"/>
              <a:buChar char="§"/>
            </a:pP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&gt; Rp 500.000 -&gt; </a:t>
            </a:r>
            <a:r>
              <a:rPr lang="es-ES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laba</a:t>
            </a:r>
            <a:r>
              <a:rPr lang="es-ES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30%,</a:t>
            </a:r>
            <a:endParaRPr lang="en-ID" sz="2000" dirty="0"/>
          </a:p>
          <a:p>
            <a:pPr marL="363538" indent="-363538"/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nett_sales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: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harga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setelah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diskon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, </a:t>
            </a:r>
            <a:endParaRPr lang="en-ID" sz="2000" dirty="0"/>
          </a:p>
          <a:p>
            <a:pPr marL="363538" indent="-363538"/>
            <a:r>
              <a:rPr lang="sv-SE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nett_proﬁt : keuntungan yang diperoleh Kimia Farma,</a:t>
            </a:r>
            <a:endParaRPr lang="en-ID" sz="2000" dirty="0"/>
          </a:p>
          <a:p>
            <a:pPr marL="363538" indent="-363538"/>
            <a:r>
              <a:rPr lang="nb-NO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rating_transaksi : penilaian konsumen terhadap transaksi  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yang </a:t>
            </a:r>
            <a:r>
              <a:rPr lang="en-ID" sz="1400" dirty="0" err="1">
                <a:solidFill>
                  <a:srgbClr val="000000"/>
                </a:solidFill>
                <a:latin typeface="Yu Gothic UI" panose="020B0500000000000000" pitchFamily="34" charset="-128"/>
              </a:rPr>
              <a:t>dilakukan</a:t>
            </a:r>
            <a:r>
              <a:rPr lang="en-ID" sz="1400" dirty="0">
                <a:solidFill>
                  <a:srgbClr val="000000"/>
                </a:solidFill>
                <a:latin typeface="Yu Gothic UI" panose="020B0500000000000000" pitchFamily="34" charset="-128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3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BigQuery Syntax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802B25-D09A-AC0D-688F-4CC00E02AB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000" t="33268" r="28077" b="16109"/>
          <a:stretch/>
        </p:blipFill>
        <p:spPr>
          <a:xfrm>
            <a:off x="246994" y="1078466"/>
            <a:ext cx="4594386" cy="33985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FAFE6F-2E45-BC9F-0B3D-7EFF07409F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231" t="43417" r="26154" b="22447"/>
          <a:stretch/>
        </p:blipFill>
        <p:spPr>
          <a:xfrm>
            <a:off x="5017520" y="1932288"/>
            <a:ext cx="3950340" cy="169086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Result Tabel Analisa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E2C866-1E0B-6BBE-FB96-3CC1FB374B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301" y="1263496"/>
            <a:ext cx="5105398" cy="366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93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F05382-7B6A-9F50-B430-D5D6EF42794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20" r="4808"/>
          <a:stretch/>
        </p:blipFill>
        <p:spPr>
          <a:xfrm>
            <a:off x="502759" y="1042814"/>
            <a:ext cx="8138481" cy="391506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65ee868302_0_9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65ee868302_0_99"/>
          <p:cNvSpPr txBox="1"/>
          <p:nvPr/>
        </p:nvSpPr>
        <p:spPr>
          <a:xfrm>
            <a:off x="527804" y="2491680"/>
            <a:ext cx="8088392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b="1" dirty="0">
                <a:latin typeface="Rubik"/>
                <a:cs typeface="Rubik"/>
                <a:hlinkClick r:id="rId5"/>
              </a:rPr>
              <a:t>https://lookerstudio.google.com/reporting/03c85db3-1cc2-4253-81a6-7b005b8762a6</a:t>
            </a:r>
            <a:endParaRPr b="1" dirty="0">
              <a:latin typeface="Rubik"/>
              <a:cs typeface="Rubik"/>
              <a:sym typeface="Rubik"/>
            </a:endParaRPr>
          </a:p>
        </p:txBody>
      </p:sp>
      <p:sp>
        <p:nvSpPr>
          <p:cNvPr id="112" name="Google Shape;112;g265ee868302_0_99"/>
          <p:cNvSpPr txBox="1"/>
          <p:nvPr/>
        </p:nvSpPr>
        <p:spPr>
          <a:xfrm>
            <a:off x="340500" y="1685667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Dashboard </a:t>
            </a:r>
            <a:r>
              <a:rPr lang="en" sz="3000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Link</a:t>
            </a:r>
            <a:endParaRPr sz="3000" b="1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1816780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3" name="Google Shape;153;p8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2" name="Google Shape;103;p4">
            <a:extLst>
              <a:ext uri="{FF2B5EF4-FFF2-40B4-BE49-F238E27FC236}">
                <a16:creationId xmlns:a16="http://schemas.microsoft.com/office/drawing/2014/main" id="{AE40716E-90D9-7EA7-81E9-15BFAB96441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1974" y="4058748"/>
            <a:ext cx="1694130" cy="576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4881437" y="1282636"/>
            <a:ext cx="4062261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400" b="1" dirty="0">
                <a:latin typeface="Rubik SemiBold"/>
                <a:ea typeface="Rubik SemiBold"/>
                <a:cs typeface="Rubik SemiBold"/>
                <a:sym typeface="Rubik SemiBold"/>
              </a:rPr>
              <a:t>Jessica Elizabeth Reksoraharjo</a:t>
            </a:r>
            <a:endParaRPr sz="2400" b="1" i="0" u="none" strike="noStrike" cap="none" dirty="0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9" name="Google Shape;79;p3"/>
          <p:cNvSpPr txBox="1"/>
          <p:nvPr/>
        </p:nvSpPr>
        <p:spPr>
          <a:xfrm>
            <a:off x="4881438" y="2270351"/>
            <a:ext cx="4062261" cy="215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I recently graduated from Universitas Sumatera Utara with a degree in Information Technology</a:t>
            </a:r>
            <a:r>
              <a:rPr lang="en-US" sz="1600" dirty="0">
                <a:latin typeface="Rubik" panose="020B0604020202020204" charset="-79"/>
                <a:cs typeface="Rubik" panose="020B0604020202020204" charset="-79"/>
              </a:rPr>
              <a:t>. I have a strong interest in data-related fields. I'm good at analyzing and solving problems. I'm skilled in using SQL, Python, and Microsoft Excel for data analysis and have worked on different data analysis projects before. </a:t>
            </a:r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717" y="3916627"/>
            <a:ext cx="369300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063" y="3554304"/>
            <a:ext cx="369300" cy="26351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971767" y="3892977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200" dirty="0">
                <a:solidFill>
                  <a:schemeClr val="tx1"/>
                </a:solidFill>
                <a:latin typeface="Rubik Medium"/>
                <a:ea typeface="Rubik Medium"/>
                <a:cs typeface="Rubik Medium"/>
                <a:sym typeface="Rubik Mediu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Jessica Elizabeth</a:t>
            </a:r>
            <a:endParaRPr sz="1200" strike="noStrike" cap="none" dirty="0">
              <a:solidFill>
                <a:schemeClr val="tx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971767" y="3501415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solidFill>
                  <a:schemeClr val="tx1"/>
                </a:solidFill>
                <a:latin typeface="Rubik Medium"/>
                <a:ea typeface="Rubik Medium"/>
                <a:cs typeface="Rubik Medium"/>
                <a:sym typeface="Rubik Mediu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jessicaelizabethreksoraharjo@gmail.com</a:t>
            </a:r>
            <a:endParaRPr sz="1200" u="none" strike="noStrike" cap="none" dirty="0">
              <a:solidFill>
                <a:schemeClr val="tx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0E139A-A4D5-C081-67E8-5C2B36099A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41937" y="1102983"/>
            <a:ext cx="1721898" cy="207118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 txBox="1"/>
          <p:nvPr/>
        </p:nvSpPr>
        <p:spPr>
          <a:xfrm>
            <a:off x="383499" y="1710277"/>
            <a:ext cx="8377002" cy="244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dirty="0">
                <a:latin typeface="Rubik"/>
                <a:cs typeface="Rubik"/>
              </a:rPr>
              <a:t>Kimia</a:t>
            </a:r>
            <a:r>
              <a:rPr lang="en-ID" sz="1600" dirty="0"/>
              <a:t> </a:t>
            </a:r>
            <a:r>
              <a:rPr lang="en-ID" sz="1600" dirty="0" err="1">
                <a:latin typeface="Rubik"/>
                <a:cs typeface="Rubik"/>
              </a:rPr>
              <a:t>Farma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adalah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perusahaan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industri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farmasi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pertama</a:t>
            </a:r>
            <a:r>
              <a:rPr lang="en-ID" sz="1600" dirty="0">
                <a:latin typeface="Rubik"/>
                <a:cs typeface="Rubik"/>
              </a:rPr>
              <a:t> di Indonesia yang </a:t>
            </a:r>
            <a:r>
              <a:rPr lang="en-ID" sz="1600" dirty="0" err="1">
                <a:latin typeface="Rubik"/>
                <a:cs typeface="Rubik"/>
              </a:rPr>
              <a:t>didirikan</a:t>
            </a:r>
            <a:r>
              <a:rPr lang="en-ID" sz="1600" dirty="0">
                <a:latin typeface="Rubik"/>
                <a:cs typeface="Rubik"/>
              </a:rPr>
              <a:t> oleh </a:t>
            </a:r>
            <a:r>
              <a:rPr lang="en-ID" sz="1600" dirty="0" err="1">
                <a:latin typeface="Rubik"/>
                <a:cs typeface="Rubik"/>
              </a:rPr>
              <a:t>Pemerintah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Hindia</a:t>
            </a:r>
            <a:r>
              <a:rPr lang="en-ID" sz="1600" dirty="0">
                <a:latin typeface="Rubik"/>
                <a:cs typeface="Rubik"/>
              </a:rPr>
              <a:t> Belanda </a:t>
            </a:r>
            <a:r>
              <a:rPr lang="en-ID" sz="1600" dirty="0" err="1">
                <a:latin typeface="Rubik"/>
                <a:cs typeface="Rubik"/>
              </a:rPr>
              <a:t>tahun</a:t>
            </a:r>
            <a:r>
              <a:rPr lang="en-ID" sz="1600" dirty="0">
                <a:latin typeface="Rubik"/>
                <a:cs typeface="Rubik"/>
              </a:rPr>
              <a:t> 1817. Nama </a:t>
            </a:r>
            <a:r>
              <a:rPr lang="en-ID" sz="1600" dirty="0" err="1">
                <a:latin typeface="Rubik"/>
                <a:cs typeface="Rubik"/>
              </a:rPr>
              <a:t>perusahaan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ini</a:t>
            </a:r>
            <a:r>
              <a:rPr lang="en-ID" sz="1600" dirty="0">
                <a:latin typeface="Rubik"/>
                <a:cs typeface="Rubik"/>
              </a:rPr>
              <a:t> pada </a:t>
            </a:r>
            <a:r>
              <a:rPr lang="en-ID" sz="1600" dirty="0" err="1">
                <a:latin typeface="Rubik"/>
                <a:cs typeface="Rubik"/>
              </a:rPr>
              <a:t>awalnya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adalah</a:t>
            </a:r>
            <a:r>
              <a:rPr lang="en-ID" sz="1600" dirty="0">
                <a:latin typeface="Rubik"/>
                <a:cs typeface="Rubik"/>
              </a:rPr>
              <a:t> NV </a:t>
            </a:r>
            <a:r>
              <a:rPr lang="en-ID" sz="1600" dirty="0" err="1">
                <a:latin typeface="Rubik"/>
                <a:cs typeface="Rubik"/>
              </a:rPr>
              <a:t>Chemicalien</a:t>
            </a:r>
            <a:r>
              <a:rPr lang="en-ID" sz="1600" dirty="0">
                <a:latin typeface="Rubik"/>
                <a:cs typeface="Rubik"/>
              </a:rPr>
              <a:t> Handle </a:t>
            </a:r>
            <a:r>
              <a:rPr lang="en-ID" sz="1600" dirty="0" err="1">
                <a:latin typeface="Rubik"/>
                <a:cs typeface="Rubik"/>
              </a:rPr>
              <a:t>Rathkamp</a:t>
            </a:r>
            <a:r>
              <a:rPr lang="en-ID" sz="1600" dirty="0">
                <a:latin typeface="Rubik"/>
                <a:cs typeface="Rubik"/>
              </a:rPr>
              <a:t> &amp; Co. </a:t>
            </a:r>
            <a:r>
              <a:rPr lang="en-ID" sz="1600" dirty="0" err="1">
                <a:latin typeface="Rubik"/>
                <a:cs typeface="Rubik"/>
              </a:rPr>
              <a:t>Berdasarkan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kebijaksanaan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nasionalisasi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atas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eks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perusahaan</a:t>
            </a:r>
            <a:r>
              <a:rPr lang="en-ID" sz="1600" dirty="0">
                <a:latin typeface="Rubik"/>
                <a:cs typeface="Rubik"/>
              </a:rPr>
              <a:t> Belanda di masa </a:t>
            </a:r>
            <a:r>
              <a:rPr lang="en-ID" sz="1600" dirty="0" err="1">
                <a:latin typeface="Rubik"/>
                <a:cs typeface="Rubik"/>
              </a:rPr>
              <a:t>awal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kemerdekaan</a:t>
            </a:r>
            <a:r>
              <a:rPr lang="en-ID" sz="1600" dirty="0">
                <a:latin typeface="Rubik"/>
                <a:cs typeface="Rubik"/>
              </a:rPr>
              <a:t>, pada </a:t>
            </a:r>
            <a:r>
              <a:rPr lang="en-ID" sz="1600" dirty="0" err="1">
                <a:latin typeface="Rubik"/>
                <a:cs typeface="Rubik"/>
              </a:rPr>
              <a:t>tahun</a:t>
            </a:r>
            <a:r>
              <a:rPr lang="en-ID" sz="1600" dirty="0">
                <a:latin typeface="Rubik"/>
                <a:cs typeface="Rubik"/>
              </a:rPr>
              <a:t> 1958, </a:t>
            </a:r>
            <a:r>
              <a:rPr lang="en-ID" sz="1600" dirty="0" err="1">
                <a:latin typeface="Rubik"/>
                <a:cs typeface="Rubik"/>
              </a:rPr>
              <a:t>Pemerintah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Republik</a:t>
            </a:r>
            <a:r>
              <a:rPr lang="en-ID" sz="1600" dirty="0">
                <a:latin typeface="Rubik"/>
                <a:cs typeface="Rubik"/>
              </a:rPr>
              <a:t> Indonesia </a:t>
            </a:r>
            <a:r>
              <a:rPr lang="en-ID" sz="1600" dirty="0" err="1">
                <a:latin typeface="Rubik"/>
                <a:cs typeface="Rubik"/>
              </a:rPr>
              <a:t>melakukan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peleburan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sejumlah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perusahaan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farmasi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menjadi</a:t>
            </a:r>
            <a:r>
              <a:rPr lang="en-ID" sz="1600" dirty="0">
                <a:latin typeface="Rubik"/>
                <a:cs typeface="Rubik"/>
              </a:rPr>
              <a:t> PNF (Perusahaan Negara </a:t>
            </a:r>
            <a:r>
              <a:rPr lang="en-ID" sz="1600" dirty="0" err="1">
                <a:latin typeface="Rubik"/>
                <a:cs typeface="Rubik"/>
              </a:rPr>
              <a:t>Farmasi</a:t>
            </a:r>
            <a:r>
              <a:rPr lang="en-ID" sz="1600" dirty="0">
                <a:latin typeface="Rubik"/>
                <a:cs typeface="Rubik"/>
              </a:rPr>
              <a:t>) </a:t>
            </a:r>
            <a:r>
              <a:rPr lang="en-ID" sz="1600" dirty="0" err="1">
                <a:latin typeface="Rubik"/>
                <a:cs typeface="Rubik"/>
              </a:rPr>
              <a:t>Bhinneka</a:t>
            </a:r>
            <a:r>
              <a:rPr lang="en-ID" sz="1600" dirty="0">
                <a:latin typeface="Rubik"/>
                <a:cs typeface="Rubik"/>
              </a:rPr>
              <a:t> Kimia </a:t>
            </a:r>
            <a:r>
              <a:rPr lang="en-ID" sz="1600" dirty="0" err="1">
                <a:latin typeface="Rubik"/>
                <a:cs typeface="Rubik"/>
              </a:rPr>
              <a:t>Farma</a:t>
            </a:r>
            <a:r>
              <a:rPr lang="en-ID" sz="1600" dirty="0">
                <a:latin typeface="Rubik"/>
                <a:cs typeface="Rubik"/>
              </a:rPr>
              <a:t>. </a:t>
            </a:r>
            <a:r>
              <a:rPr lang="en-ID" sz="1600" dirty="0" err="1">
                <a:latin typeface="Rubik"/>
                <a:cs typeface="Rubik"/>
              </a:rPr>
              <a:t>Kemudian</a:t>
            </a:r>
            <a:r>
              <a:rPr lang="en-ID" sz="1600" dirty="0">
                <a:latin typeface="Rubik"/>
                <a:cs typeface="Rubik"/>
              </a:rPr>
              <a:t> pada </a:t>
            </a:r>
            <a:r>
              <a:rPr lang="en-ID" sz="1600" dirty="0" err="1">
                <a:latin typeface="Rubik"/>
                <a:cs typeface="Rubik"/>
              </a:rPr>
              <a:t>tanggal</a:t>
            </a:r>
            <a:r>
              <a:rPr lang="en-ID" sz="1600" dirty="0">
                <a:latin typeface="Rubik"/>
                <a:cs typeface="Rubik"/>
              </a:rPr>
              <a:t> 16 </a:t>
            </a:r>
            <a:r>
              <a:rPr lang="en-ID" sz="1600" dirty="0" err="1">
                <a:latin typeface="Rubik"/>
                <a:cs typeface="Rubik"/>
              </a:rPr>
              <a:t>Agustus</a:t>
            </a:r>
            <a:r>
              <a:rPr lang="en-ID" sz="1600" dirty="0">
                <a:latin typeface="Rubik"/>
                <a:cs typeface="Rubik"/>
              </a:rPr>
              <a:t> 1971, </a:t>
            </a:r>
            <a:r>
              <a:rPr lang="en-ID" sz="1600" dirty="0" err="1">
                <a:latin typeface="Rubik"/>
                <a:cs typeface="Rubik"/>
              </a:rPr>
              <a:t>bentuk</a:t>
            </a:r>
            <a:r>
              <a:rPr lang="en-ID" sz="1600" dirty="0">
                <a:latin typeface="Rubik"/>
                <a:cs typeface="Rubik"/>
              </a:rPr>
              <a:t> badan </a:t>
            </a:r>
            <a:r>
              <a:rPr lang="en-ID" sz="1600" dirty="0" err="1">
                <a:latin typeface="Rubik"/>
                <a:cs typeface="Rubik"/>
              </a:rPr>
              <a:t>hukum</a:t>
            </a:r>
            <a:r>
              <a:rPr lang="en-ID" sz="1600" dirty="0">
                <a:latin typeface="Rubik"/>
                <a:cs typeface="Rubik"/>
              </a:rPr>
              <a:t> PNF </a:t>
            </a:r>
            <a:r>
              <a:rPr lang="en-ID" sz="1600" dirty="0" err="1">
                <a:latin typeface="Rubik"/>
                <a:cs typeface="Rubik"/>
              </a:rPr>
              <a:t>diubah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menjadi</a:t>
            </a:r>
            <a:r>
              <a:rPr lang="en-ID" sz="1600" dirty="0">
                <a:latin typeface="Rubik"/>
                <a:cs typeface="Rubik"/>
              </a:rPr>
              <a:t> Perseroan </a:t>
            </a:r>
            <a:r>
              <a:rPr lang="en-ID" sz="1600" dirty="0" err="1">
                <a:latin typeface="Rubik"/>
                <a:cs typeface="Rubik"/>
              </a:rPr>
              <a:t>Terbatas</a:t>
            </a:r>
            <a:r>
              <a:rPr lang="en-ID" sz="1600" dirty="0">
                <a:latin typeface="Rubik"/>
                <a:cs typeface="Rubik"/>
              </a:rPr>
              <a:t>, </a:t>
            </a:r>
            <a:r>
              <a:rPr lang="en-ID" sz="1600" dirty="0" err="1">
                <a:latin typeface="Rubik"/>
                <a:cs typeface="Rubik"/>
              </a:rPr>
              <a:t>sehingga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nama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perusahaan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berubah</a:t>
            </a:r>
            <a:r>
              <a:rPr lang="en-ID" sz="1600" dirty="0">
                <a:latin typeface="Rubik"/>
                <a:cs typeface="Rubik"/>
              </a:rPr>
              <a:t> </a:t>
            </a:r>
            <a:r>
              <a:rPr lang="en-ID" sz="1600" dirty="0" err="1">
                <a:latin typeface="Rubik"/>
                <a:cs typeface="Rubik"/>
              </a:rPr>
              <a:t>menjadi</a:t>
            </a:r>
            <a:r>
              <a:rPr lang="en-ID" sz="1600" dirty="0">
                <a:latin typeface="Rubik"/>
                <a:cs typeface="Rubik"/>
              </a:rPr>
              <a:t> PT Kimia </a:t>
            </a:r>
            <a:r>
              <a:rPr lang="en-ID" sz="1600" dirty="0" err="1">
                <a:latin typeface="Rubik"/>
                <a:cs typeface="Rubik"/>
              </a:rPr>
              <a:t>Farma</a:t>
            </a:r>
            <a:r>
              <a:rPr lang="en-ID" sz="1600" dirty="0">
                <a:latin typeface="Rubik"/>
                <a:cs typeface="Rubik"/>
              </a:rPr>
              <a:t> (Persero).</a:t>
            </a:r>
            <a:endParaRPr sz="1600" dirty="0">
              <a:latin typeface="Rubik"/>
              <a:cs typeface="Rubik"/>
              <a:sym typeface="Rubik"/>
            </a:endParaRPr>
          </a:p>
        </p:txBody>
      </p:sp>
      <p:pic>
        <p:nvPicPr>
          <p:cNvPr id="103" name="Google Shape;10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7956" y="455309"/>
            <a:ext cx="2504174" cy="899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65ee868302_0_9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65ee868302_0_99"/>
          <p:cNvSpPr txBox="1"/>
          <p:nvPr/>
        </p:nvSpPr>
        <p:spPr>
          <a:xfrm>
            <a:off x="340500" y="1373425"/>
            <a:ext cx="8377002" cy="3847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Sebagai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seorang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Big Data Analytics Intern di Kimia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Farma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,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tugas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ini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akan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mencakup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serangkaian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tantangan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yang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memerlukan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pemahaman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mendalam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tentang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data dan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kemampuan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latin typeface="Rubik SemiBold" panose="020B0604020202020204" charset="-79"/>
                <a:cs typeface="Rubik SemiBold" panose="020B0604020202020204" charset="-79"/>
              </a:rPr>
              <a:t>analisis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. Salah </a:t>
            </a:r>
            <a:r>
              <a:rPr lang="fi-FI" dirty="0">
                <a:latin typeface="Rubik SemiBold" panose="020B0604020202020204" charset="-79"/>
                <a:cs typeface="Rubik SemiBold" panose="020B0604020202020204" charset="-79"/>
              </a:rPr>
              <a:t>satu proyek utama adalah mengevaluasi kinerja bisnis Kimia Farma dari tahun 2020 hingga 2023.</a:t>
            </a:r>
          </a:p>
          <a:p>
            <a:endParaRPr lang="fi-FI" dirty="0">
              <a:solidFill>
                <a:srgbClr val="000000"/>
              </a:solidFill>
              <a:latin typeface="Rubik SemiBold" panose="020B0604020202020204" charset="-79"/>
              <a:cs typeface="Rubik SemiBold" panose="020B0604020202020204" charset="-79"/>
            </a:endParaRPr>
          </a:p>
          <a:p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Pada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proyek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ini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,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anda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harus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membuat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sebuah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dashboard </a:t>
            </a:r>
            <a:r>
              <a:rPr lang="fi-FI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analisis kinerja Kimia Farma tahun 2020-2023 di Google Looker 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Studio. Anda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dapat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mendesain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dashboard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sesuai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dengan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kreativitas</a:t>
            </a:r>
            <a:r>
              <a:rPr lang="en-ID" dirty="0"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anda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masing-masing,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namun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dashboardnya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harus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mencangkup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:</a:t>
            </a: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Judul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Dashboard</a:t>
            </a: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Summary Dashboard</a:t>
            </a: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Filter Control</a:t>
            </a: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Snapshot Data</a:t>
            </a: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Perbandingan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Pendapatan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Kimia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Farma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dari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tahun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ke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tahun</a:t>
            </a:r>
            <a:endParaRPr lang="en-ID" dirty="0">
              <a:latin typeface="Rubik SemiBold" panose="020B0604020202020204" charset="-79"/>
              <a:cs typeface="Rubik SemiBold" panose="020B0604020202020204" charset="-79"/>
            </a:endParaRP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Top 10 Total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transaksi</a:t>
            </a: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cabang</a:t>
            </a: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provinsi</a:t>
            </a:r>
            <a:endParaRPr lang="en-US" dirty="0">
              <a:latin typeface="Rubik SemiBold" panose="020B0604020202020204" charset="-79"/>
              <a:cs typeface="Rubik SemiBold" panose="020B0604020202020204" charset="-79"/>
            </a:endParaRP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Top 10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Nett</a:t>
            </a: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sales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cabang</a:t>
            </a:r>
            <a:r>
              <a:rPr lang="en-US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provinsi</a:t>
            </a:r>
            <a:endParaRPr lang="en-US" dirty="0">
              <a:latin typeface="Rubik SemiBold" panose="020B0604020202020204" charset="-79"/>
              <a:cs typeface="Rubik SemiBold" panose="020B0604020202020204" charset="-79"/>
            </a:endParaRP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Top 5 Cabang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Dengan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Rating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Tertinggi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,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namun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Rating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Transaksi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Terendah</a:t>
            </a:r>
            <a:endParaRPr lang="en-ID" dirty="0">
              <a:solidFill>
                <a:srgbClr val="000000"/>
              </a:solidFill>
              <a:latin typeface="Rubik SemiBold" panose="020B0604020202020204" charset="-79"/>
              <a:cs typeface="Rubik SemiBold" panose="020B0604020202020204" charset="-79"/>
            </a:endParaRPr>
          </a:p>
          <a:p>
            <a:pPr marL="712788" indent="-357188">
              <a:buFont typeface="Arial" panose="020B0604020202020204" pitchFamily="34" charset="0"/>
              <a:buChar char="•"/>
            </a:pP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Indonesia's Geo Map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Untuk</a:t>
            </a:r>
            <a:r>
              <a:rPr lang="en-ID" dirty="0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 Total Proﬁt Masing-masing </a:t>
            </a:r>
            <a:r>
              <a:rPr lang="en-ID" dirty="0" err="1">
                <a:solidFill>
                  <a:srgbClr val="000000"/>
                </a:solidFill>
                <a:latin typeface="Rubik SemiBold" panose="020B0604020202020204" charset="-79"/>
                <a:cs typeface="Rubik SemiBold" panose="020B0604020202020204" charset="-79"/>
              </a:rPr>
              <a:t>Provinsi</a:t>
            </a:r>
            <a:endParaRPr lang="en-ID" dirty="0">
              <a:solidFill>
                <a:srgbClr val="000000"/>
              </a:solidFill>
              <a:latin typeface="Rubik SemiBold" panose="020B0604020202020204" charset="-79"/>
              <a:cs typeface="Rubik SemiBold" panose="020B0604020202020204" charset="-79"/>
            </a:endParaRPr>
          </a:p>
          <a:p>
            <a:endParaRPr lang="fi-FI" dirty="0">
              <a:latin typeface="Rubik SemiBold" panose="020B0604020202020204" charset="-79"/>
              <a:cs typeface="Rubik SemiBold" panose="020B0604020202020204" charset="-79"/>
              <a:sym typeface="Rubik"/>
            </a:endParaRPr>
          </a:p>
        </p:txBody>
      </p:sp>
      <p:sp>
        <p:nvSpPr>
          <p:cNvPr id="112" name="Google Shape;112;g265ee868302_0_99"/>
          <p:cNvSpPr txBox="1"/>
          <p:nvPr/>
        </p:nvSpPr>
        <p:spPr>
          <a:xfrm>
            <a:off x="340500" y="726925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Project </a:t>
            </a:r>
            <a:r>
              <a:rPr lang="en" sz="3000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Portofolio</a:t>
            </a:r>
            <a:endParaRPr sz="3000" b="1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11700" y="452038"/>
            <a:ext cx="84918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Importing Dataset to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BE5AD-EC84-B974-CB6E-08F421CA4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Tugas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pertama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adalah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mengimpor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keempat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dataset yang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telah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disediakan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:</a:t>
            </a:r>
          </a:p>
          <a:p>
            <a:pPr marL="722313" indent="-361950">
              <a:buFont typeface="Wingdings" panose="05000000000000000000" pitchFamily="2" charset="2"/>
              <a:buChar char="§"/>
            </a:pP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kf_ﬁnal_transaction.csv </a:t>
            </a:r>
          </a:p>
          <a:p>
            <a:pPr marL="722313" indent="-361950">
              <a:buFont typeface="Wingdings" panose="05000000000000000000" pitchFamily="2" charset="2"/>
              <a:buChar char="§"/>
            </a:pP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kf_inventory.csv</a:t>
            </a:r>
          </a:p>
          <a:p>
            <a:pPr marL="722313" indent="-361950">
              <a:buFont typeface="Wingdings" panose="05000000000000000000" pitchFamily="2" charset="2"/>
              <a:buChar char="§"/>
            </a:pP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kf_kantor_cabang.csv </a:t>
            </a:r>
          </a:p>
          <a:p>
            <a:pPr marL="722313" indent="-361950">
              <a:buFont typeface="Wingdings" panose="05000000000000000000" pitchFamily="2" charset="2"/>
              <a:buChar char="§"/>
            </a:pP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kf_product.csv </a:t>
            </a:r>
          </a:p>
          <a:p>
            <a:endParaRPr lang="en-ID" sz="1600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>
              <a:buNone/>
            </a:pP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Keempat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dataset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tersebut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harus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diimport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menjadi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tabel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pada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BigQuery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,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nama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tabelnya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merupakan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nama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dari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dataset,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namun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tanpa</a:t>
            </a:r>
            <a:r>
              <a:rPr lang="en-ID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".csv"</a:t>
            </a:r>
            <a:endParaRPr lang="en-ID" sz="1600" b="1" i="0" u="none" strike="noStrike" cap="none" dirty="0">
              <a:solidFill>
                <a:schemeClr val="tx1"/>
              </a:solidFill>
              <a:latin typeface="Rubik" panose="020B0604020202020204" charset="-79"/>
              <a:ea typeface="Rubik"/>
              <a:cs typeface="Rubik" panose="020B0604020202020204" charset="-79"/>
              <a:sym typeface="Rubik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3C2C5-3B2C-ED8B-CB89-F2488F078D6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832402" y="1461777"/>
            <a:ext cx="3999900" cy="3416400"/>
          </a:xfrm>
        </p:spPr>
        <p:txBody>
          <a:bodyPr/>
          <a:lstStyle/>
          <a:p>
            <a:pPr marL="139700" indent="0">
              <a:buNone/>
            </a:pPr>
            <a:r>
              <a:rPr lang="en-US" b="1" dirty="0">
                <a:solidFill>
                  <a:schemeClr val="tx1"/>
                </a:solidFill>
              </a:rPr>
              <a:t>R</a:t>
            </a:r>
            <a:r>
              <a:rPr lang="en-ID" b="1" dirty="0" err="1">
                <a:solidFill>
                  <a:schemeClr val="tx1"/>
                </a:solidFill>
              </a:rPr>
              <a:t>esult</a:t>
            </a:r>
            <a:endParaRPr lang="en-ID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1A3795-7739-E072-2A55-1717957B4C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48" t="44209" r="65679" b="38102"/>
          <a:stretch/>
        </p:blipFill>
        <p:spPr>
          <a:xfrm>
            <a:off x="5105149" y="2035778"/>
            <a:ext cx="3454401" cy="212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1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11700" y="452038"/>
            <a:ext cx="84918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a.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kf</a:t>
            </a:r>
            <a:r>
              <a:rPr lang="en-US" sz="2700" b="1" dirty="0" err="1">
                <a:latin typeface="Rubik"/>
                <a:ea typeface="Rubik"/>
                <a:cs typeface="Rubik"/>
                <a:sym typeface="Rubik"/>
              </a:rPr>
              <a:t>_final_transaction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944245-AAA7-63A1-B222-1BB424C8A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838778-C96C-B1F7-8172-EE8C7EB47E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8422C5-FB52-878F-7075-AE9E6F0E7B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132"/>
          <a:stretch/>
        </p:blipFill>
        <p:spPr>
          <a:xfrm>
            <a:off x="326100" y="1052338"/>
            <a:ext cx="8491800" cy="382709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11700" y="452038"/>
            <a:ext cx="84918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b.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kf_inventory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A92AD1-37AE-6B1D-EB1D-EFC54278D2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845"/>
          <a:stretch/>
        </p:blipFill>
        <p:spPr>
          <a:xfrm>
            <a:off x="340500" y="993338"/>
            <a:ext cx="7247428" cy="392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3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11700" y="452038"/>
            <a:ext cx="84918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c.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kf_kantor_cabang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65DC25-7074-79D1-760C-65E516079F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523"/>
          <a:stretch/>
        </p:blipFill>
        <p:spPr>
          <a:xfrm>
            <a:off x="311700" y="993338"/>
            <a:ext cx="8364117" cy="37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726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11700" y="452038"/>
            <a:ext cx="84918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d.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kf_product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6B26621-5B21-9510-8E70-77E2F1095A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814"/>
          <a:stretch/>
        </p:blipFill>
        <p:spPr>
          <a:xfrm>
            <a:off x="340500" y="1052338"/>
            <a:ext cx="6296904" cy="386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78311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630</Words>
  <Application>Microsoft Office PowerPoint</Application>
  <PresentationFormat>On-screen Show (16:9)</PresentationFormat>
  <Paragraphs>66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Rubik SemiBold</vt:lpstr>
      <vt:lpstr>Rubik</vt:lpstr>
      <vt:lpstr>Yu Gothic UI</vt:lpstr>
      <vt:lpstr>Wingdings</vt:lpstr>
      <vt:lpstr>Arial</vt:lpstr>
      <vt:lpstr>Rubik Medium</vt:lpstr>
      <vt:lpstr>Rubik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 Aspire Z476</dc:creator>
  <cp:lastModifiedBy>Jessica Elizabeth</cp:lastModifiedBy>
  <cp:revision>7</cp:revision>
  <dcterms:modified xsi:type="dcterms:W3CDTF">2024-04-14T06:53:07Z</dcterms:modified>
</cp:coreProperties>
</file>